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iaEjGzcyF3VjL/zdChonrQeI+U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08f0ce89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2408f0ce89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ACA SAS SIG Meeting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July 13,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Workshop for next year?</a:t>
            </a:r>
            <a:endParaRPr/>
          </a:p>
        </p:txBody>
      </p:sp>
      <p:sp>
        <p:nvSpPr>
          <p:cNvPr id="118" name="Google Shape;118;p11"/>
          <p:cNvSpPr txBox="1"/>
          <p:nvPr>
            <p:ph idx="1" type="body"/>
          </p:nvPr>
        </p:nvSpPr>
        <p:spPr>
          <a:xfrm>
            <a:off x="311700" y="1152475"/>
            <a:ext cx="8520600" cy="3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Review Previous workshops: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12">
                <a:solidFill>
                  <a:srgbClr val="FF0000"/>
                </a:solidFill>
                <a:highlight>
                  <a:schemeClr val="lt1"/>
                </a:highlight>
              </a:rPr>
              <a:t>EXAMPLE provided from SAS</a:t>
            </a:r>
            <a:endParaRPr b="1" sz="1212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-305619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13"/>
              <a:buChar char="-"/>
            </a:pPr>
            <a:r>
              <a:rPr lang="en" sz="1212">
                <a:highlight>
                  <a:schemeClr val="lt1"/>
                </a:highlight>
              </a:rPr>
              <a:t>2022: </a:t>
            </a:r>
            <a:r>
              <a:rPr lang="en" sz="1225">
                <a:highlight>
                  <a:schemeClr val="lt1"/>
                </a:highlight>
              </a:rPr>
              <a:t>Applications of Small Angle Scattering to Structural Biology: An Introduction</a:t>
            </a:r>
            <a:endParaRPr sz="1212">
              <a:highlight>
                <a:schemeClr val="lt1"/>
              </a:highlight>
            </a:endParaRPr>
          </a:p>
          <a:p>
            <a:pPr indent="-30561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13"/>
              <a:buChar char="-"/>
            </a:pPr>
            <a:r>
              <a:rPr lang="en" sz="1212">
                <a:highlight>
                  <a:schemeClr val="lt1"/>
                </a:highlight>
              </a:rPr>
              <a:t>2021: Characterization of Soft Materials Via Small Angle Scattering: Applications of Scattering for Polymer Systems</a:t>
            </a:r>
            <a:endParaRPr sz="1212">
              <a:highlight>
                <a:schemeClr val="lt1"/>
              </a:highlight>
            </a:endParaRPr>
          </a:p>
          <a:p>
            <a:pPr indent="-30561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13"/>
              <a:buChar char="-"/>
            </a:pPr>
            <a:r>
              <a:rPr lang="en" sz="1212">
                <a:highlight>
                  <a:schemeClr val="lt1"/>
                </a:highlight>
              </a:rPr>
              <a:t>2020: Applications of Small Angle Scattering to Structural Biology: An Introduction</a:t>
            </a:r>
            <a:endParaRPr sz="1212">
              <a:highlight>
                <a:schemeClr val="lt1"/>
              </a:highlight>
            </a:endParaRPr>
          </a:p>
          <a:p>
            <a:pPr indent="-30561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13"/>
              <a:buChar char="-"/>
            </a:pPr>
            <a:r>
              <a:rPr lang="en" sz="1212">
                <a:highlight>
                  <a:schemeClr val="lt1"/>
                </a:highlight>
              </a:rPr>
              <a:t>2019: [none]</a:t>
            </a:r>
            <a:endParaRPr sz="1212">
              <a:highlight>
                <a:schemeClr val="lt1"/>
              </a:highlight>
            </a:endParaRPr>
          </a:p>
          <a:p>
            <a:pPr indent="-30561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13"/>
              <a:buChar char="-"/>
            </a:pPr>
            <a:r>
              <a:rPr lang="en" sz="1212">
                <a:highlight>
                  <a:schemeClr val="lt1"/>
                </a:highlight>
              </a:rPr>
              <a:t>2018: Applications of Small Angle Scattering to Structural Biology: An Introduction</a:t>
            </a:r>
            <a:endParaRPr sz="1212">
              <a:highlight>
                <a:schemeClr val="lt1"/>
              </a:highlight>
            </a:endParaRPr>
          </a:p>
          <a:p>
            <a:pPr indent="-30561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13"/>
              <a:buChar char="-"/>
            </a:pPr>
            <a:r>
              <a:rPr lang="en" sz="1212">
                <a:highlight>
                  <a:schemeClr val="lt1"/>
                </a:highlight>
              </a:rPr>
              <a:t>2017: [none]</a:t>
            </a:r>
            <a:endParaRPr sz="1212">
              <a:highlight>
                <a:schemeClr val="lt1"/>
              </a:highlight>
            </a:endParaRPr>
          </a:p>
          <a:p>
            <a:pPr indent="-30561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13"/>
              <a:buChar char="-"/>
            </a:pPr>
            <a:r>
              <a:rPr lang="en" sz="1212">
                <a:highlight>
                  <a:schemeClr val="lt1"/>
                </a:highlight>
              </a:rPr>
              <a:t>2016: Computational Approaches to Structural Modeling of Biological Macromolecules using SAS</a:t>
            </a:r>
            <a:endParaRPr sz="1212">
              <a:highlight>
                <a:schemeClr val="lt1"/>
              </a:highlight>
            </a:endParaRPr>
          </a:p>
          <a:p>
            <a:pPr indent="-30561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13"/>
              <a:buChar char="-"/>
            </a:pPr>
            <a:r>
              <a:rPr lang="en" sz="1212">
                <a:highlight>
                  <a:schemeClr val="lt1"/>
                </a:highlight>
              </a:rPr>
              <a:t>2015: SAS: Structural Biology and Soft Matter</a:t>
            </a:r>
            <a:endParaRPr sz="1212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Proposed: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???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title"/>
          </p:nvPr>
        </p:nvSpPr>
        <p:spPr>
          <a:xfrm>
            <a:off x="311700" y="8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Proposed sessions for next year?</a:t>
            </a:r>
            <a:endParaRPr/>
          </a:p>
        </p:txBody>
      </p:sp>
      <p:sp>
        <p:nvSpPr>
          <p:cNvPr id="124" name="Google Shape;124;p12"/>
          <p:cNvSpPr txBox="1"/>
          <p:nvPr>
            <p:ph idx="1" type="body"/>
          </p:nvPr>
        </p:nvSpPr>
        <p:spPr>
          <a:xfrm>
            <a:off x="311700" y="622775"/>
            <a:ext cx="7733400" cy="3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1200">
                <a:solidFill>
                  <a:schemeClr val="dk1"/>
                </a:solidFill>
              </a:rPr>
              <a:t>A list of proposed sessions would be here. </a:t>
            </a:r>
            <a:r>
              <a:rPr b="1" i="1" lang="en" sz="1200" u="sng">
                <a:solidFill>
                  <a:srgbClr val="FF0000"/>
                </a:solidFill>
              </a:rPr>
              <a:t>You need a title and no less than two committed chairs</a:t>
            </a:r>
            <a:endParaRPr b="1" i="1" sz="12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311700" y="119875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Review Past sessions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4210"/>
              <a:buNone/>
            </a:pPr>
            <a:r>
              <a:rPr b="1" i="1" lang="en" sz="1688"/>
              <a:t>If </a:t>
            </a:r>
            <a:r>
              <a:rPr b="1" i="1" lang="en" sz="1688"/>
              <a:t>helpful to discussion of proposed sessions</a:t>
            </a:r>
            <a:endParaRPr b="1" i="1" sz="1688"/>
          </a:p>
        </p:txBody>
      </p:sp>
      <p:sp>
        <p:nvSpPr>
          <p:cNvPr id="130" name="Google Shape;130;p14"/>
          <p:cNvSpPr txBox="1"/>
          <p:nvPr/>
        </p:nvSpPr>
        <p:spPr>
          <a:xfrm>
            <a:off x="164875" y="1009750"/>
            <a:ext cx="3948600" cy="4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68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5"/>
              <a:buFont typeface="Arial"/>
              <a:buChar char="-"/>
            </a:pPr>
            <a:r>
              <a:rPr b="0" i="0" lang="en" sz="1025" u="none" cap="none" strike="noStrike">
                <a:solidFill>
                  <a:schemeClr val="dk1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Better Understanding Semicrystalline Polymers using complementary structure methods</a:t>
            </a:r>
            <a:endParaRPr b="0" i="0" sz="1025" u="none" cap="none" strike="noStrike">
              <a:solidFill>
                <a:schemeClr val="dk1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368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5"/>
              <a:buFont typeface="Arial"/>
              <a:buChar char="-"/>
            </a:pPr>
            <a:r>
              <a:rPr b="0" i="0" lang="en" sz="1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Spence Memorial Session</a:t>
            </a:r>
            <a:endParaRPr b="0" i="0" sz="10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68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5"/>
              <a:buFont typeface="Arial"/>
              <a:buChar char="-"/>
            </a:pPr>
            <a:r>
              <a:rPr b="0" i="0" lang="en" sz="1025" u="none" cap="none" strike="noStrike">
                <a:solidFill>
                  <a:schemeClr val="dk1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Scanning Imaging and Tomography Based on Scattering Contrast</a:t>
            </a:r>
            <a:endParaRPr b="0" i="0" sz="1025" u="none" cap="none" strike="noStrike">
              <a:solidFill>
                <a:schemeClr val="dk1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368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5"/>
              <a:buFont typeface="Arial"/>
              <a:buChar char="-"/>
            </a:pPr>
            <a:r>
              <a:rPr b="0" i="0" lang="en" sz="1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Time-resolved Structural Dynamics and Kinetic Processes </a:t>
            </a:r>
            <a:endParaRPr b="0" i="0" sz="10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68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5"/>
              <a:buFont typeface="Arial"/>
              <a:buChar char="-"/>
            </a:pPr>
            <a:r>
              <a:rPr b="0" i="0" lang="en" sz="1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Frontiers in SAS</a:t>
            </a:r>
            <a:endParaRPr b="0" i="0" sz="10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68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5"/>
              <a:buFont typeface="Arial"/>
              <a:buChar char="-"/>
            </a:pPr>
            <a:r>
              <a:rPr b="0" i="0" lang="en" sz="10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separation and aggregation of bimolecular systems and intrinsically disordered proteins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Mapping Free Energy Landscapes of Molecular Machines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Evolving Enzymes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 Protein Structure in Membrane and Membrane-mimic Environments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Self Assembly in Soft Matter Systems</a:t>
            </a:r>
            <a:endParaRPr b="0" i="0" sz="1000" u="none" cap="none" strike="noStrike">
              <a:solidFill>
                <a:srgbClr val="FF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BioWAXS: Experiment &amp; Interpretation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Frontiers in SAS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Structural Dynamics I. Protein Collective Motions Studied by X-ray Scattering and Diffraction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Structural Dynamics II. Conformational Ensembles of Proteins Studied by Cryo-EM and X-ray Scattering</a:t>
            </a:r>
            <a:endParaRPr b="0" i="0" sz="1000" u="none" cap="none" strike="noStrik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4336475" y="91475"/>
            <a:ext cx="47421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Transactions – Best Data Practices: Current State and Future Needs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Macromolecular Structure Under Physiological Conditions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chemeClr val="dk1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Morphological Characterization of Porous Materials</a:t>
            </a:r>
            <a:endParaRPr b="0" i="0" sz="1000" u="none" cap="none" strike="noStrike">
              <a:solidFill>
                <a:schemeClr val="dk1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chemeClr val="dk1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Understanding Polymer Structure and Dynamics During and After Processing</a:t>
            </a:r>
            <a:endParaRPr b="0" i="0" sz="1000" u="none" cap="none" strike="noStrike">
              <a:solidFill>
                <a:schemeClr val="dk1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Diffuse Scattering for Biological Structure and Dynamics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 Biology Combining Solution SAS and High Resolution Methods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chemeClr val="dk1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SAS Contrast Methods in Biology and Soft Matter</a:t>
            </a:r>
            <a:endParaRPr b="0" i="0" sz="1000" u="none" cap="none" strike="noStrike">
              <a:solidFill>
                <a:schemeClr val="dk1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chemeClr val="dk1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In situ and operando Characterization of Functional Films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 Techniques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Gen Sources/SAS at New Sources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Scattering Strategies in Biomembrane Research</a:t>
            </a:r>
            <a:endParaRPr b="0" i="0" sz="1000" u="none" cap="none" strike="noStrik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Application of SAS to Complex Materials</a:t>
            </a:r>
            <a:endParaRPr b="0" i="0" sz="10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Regulation of protein function by shape shifting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 Methods – BioSAXS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Porous Materials</a:t>
            </a:r>
            <a:endParaRPr b="0" i="0" sz="1000" u="none" cap="none" strike="noStrik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Integrative approaches to Structural Biology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Advanced Surface and Interface Scattering and Applications</a:t>
            </a:r>
            <a:endParaRPr b="0" i="0" sz="1000" u="none" cap="none" strike="noStrik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Enabling New Science with Light Sources and Hybrid Methods: Metalloproteins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Frontiers in SAS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 Methods for Structural Biology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to do with SAS Data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Surfaces and Interfaces</a:t>
            </a:r>
            <a:endParaRPr b="0" i="0" sz="1000" u="none" cap="none" strike="noStrik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Sense of Diffuse Scattering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SAS and Integrative Approaches to Complex Structure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" sz="1000" u="none" cap="none" strike="noStrik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SAS in Broad Spectrum: Chemistry and Morphology in Complex Soft Materials</a:t>
            </a:r>
            <a:endParaRPr b="0" i="0" sz="1000" u="none" cap="none" strike="noStrik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Introduction of SIG officers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b="1" lang="en">
                <a:solidFill>
                  <a:srgbClr val="FF0000"/>
                </a:solidFill>
              </a:rPr>
              <a:t>Nominations for OFFICERS</a:t>
            </a:r>
            <a:endParaRPr b="1">
              <a:solidFill>
                <a:srgbClr val="FF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b="1" lang="en">
                <a:solidFill>
                  <a:srgbClr val="FF0000"/>
                </a:solidFill>
              </a:rPr>
              <a:t>See Kristine Steven’s attachment to email sent on 5/21/2023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Last years’ activities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year’s activities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Next year’s activities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b="1" lang="en">
                <a:solidFill>
                  <a:srgbClr val="FF0000"/>
                </a:solidFill>
              </a:rPr>
              <a:t>Workshop proposals for 2024 meeting </a:t>
            </a:r>
            <a:endParaRPr b="1">
              <a:solidFill>
                <a:srgbClr val="FF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b="1" i="1" lang="en" u="sng">
                <a:solidFill>
                  <a:srgbClr val="FF0000"/>
                </a:solidFill>
              </a:rPr>
              <a:t>Deadline for workshops is September 1, 2023</a:t>
            </a:r>
            <a:endParaRPr b="1" i="1" u="sng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b="1" lang="en">
                <a:solidFill>
                  <a:srgbClr val="FF0000"/>
                </a:solidFill>
              </a:rPr>
              <a:t>Session proposals for 2024 meeting</a:t>
            </a:r>
            <a:endParaRPr b="1">
              <a:solidFill>
                <a:srgbClr val="FF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b="1" i="1" lang="en" u="sng">
                <a:solidFill>
                  <a:srgbClr val="FF0000"/>
                </a:solidFill>
              </a:rPr>
              <a:t>Deadline for proposals is June 30, 2023</a:t>
            </a:r>
            <a:endParaRPr b="1" i="1" u="sng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en">
                <a:solidFill>
                  <a:srgbClr val="434343"/>
                </a:solidFill>
              </a:rPr>
              <a:t>Set time and day for SIG social hour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Every SIG must cover the topics in bold and </a:t>
            </a:r>
            <a:r>
              <a:rPr b="1" lang="en">
                <a:solidFill>
                  <a:srgbClr val="FF0000"/>
                </a:solidFill>
              </a:rPr>
              <a:t>red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Current SAS SIG officers (executive committee)</a:t>
            </a:r>
            <a:endParaRPr/>
          </a:p>
        </p:txBody>
      </p:sp>
      <p:sp>
        <p:nvSpPr>
          <p:cNvPr id="67" name="Google Shape;67;p3"/>
          <p:cNvSpPr txBox="1"/>
          <p:nvPr/>
        </p:nvSpPr>
        <p:spPr>
          <a:xfrm>
            <a:off x="404125" y="3878600"/>
            <a:ext cx="2371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Person A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/>
              <a:t>Affiliation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 (</a:t>
            </a:r>
            <a:r>
              <a:rPr b="1" lang="en"/>
              <a:t>CURRENT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/>
              <a:t>2022-2023</a:t>
            </a:r>
            <a:endParaRPr b="1"/>
          </a:p>
        </p:txBody>
      </p:sp>
      <p:sp>
        <p:nvSpPr>
          <p:cNvPr id="68" name="Google Shape;68;p3"/>
          <p:cNvSpPr txBox="1"/>
          <p:nvPr/>
        </p:nvSpPr>
        <p:spPr>
          <a:xfrm>
            <a:off x="6283350" y="3878600"/>
            <a:ext cx="2793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Person 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/>
              <a:t>Affiliation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Secretary Treasurer (</a:t>
            </a:r>
            <a:r>
              <a:rPr b="1" lang="en"/>
              <a:t>CURENT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/>
              <a:t>2023-2024</a:t>
            </a:r>
            <a:endParaRPr b="1"/>
          </a:p>
        </p:txBody>
      </p:sp>
      <p:sp>
        <p:nvSpPr>
          <p:cNvPr id="69" name="Google Shape;69;p3"/>
          <p:cNvSpPr txBox="1"/>
          <p:nvPr/>
        </p:nvSpPr>
        <p:spPr>
          <a:xfrm>
            <a:off x="3288400" y="3878600"/>
            <a:ext cx="2371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Person</a:t>
            </a:r>
            <a:r>
              <a:rPr lang="en"/>
              <a:t>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>
                <a:solidFill>
                  <a:schemeClr val="dk1"/>
                </a:solidFill>
              </a:rPr>
              <a:t>Affiliation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Chair-Elect (</a:t>
            </a:r>
            <a:r>
              <a:rPr b="1" lang="en"/>
              <a:t>UPCOMING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/>
              <a:t>2023-2024</a:t>
            </a:r>
            <a:endParaRPr b="1"/>
          </a:p>
        </p:txBody>
      </p:sp>
      <p:pic>
        <p:nvPicPr>
          <p:cNvPr id="70" name="Google Shape;7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25" y="1390650"/>
            <a:ext cx="2166676" cy="23622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400" y="1390675"/>
            <a:ext cx="2166676" cy="23622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350" y="1390650"/>
            <a:ext cx="2166676" cy="23622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" name="Google Shape;73;p3"/>
          <p:cNvSpPr txBox="1"/>
          <p:nvPr/>
        </p:nvSpPr>
        <p:spPr>
          <a:xfrm>
            <a:off x="1271763" y="2966200"/>
            <a:ext cx="43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A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4156038" y="2966200"/>
            <a:ext cx="43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B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7150975" y="2966200"/>
            <a:ext cx="43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C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Role of the Chair-Elect</a:t>
            </a:r>
            <a:endParaRPr/>
          </a:p>
        </p:txBody>
      </p:sp>
      <p:sp>
        <p:nvSpPr>
          <p:cNvPr id="81" name="Google Shape;81;p5"/>
          <p:cNvSpPr txBox="1"/>
          <p:nvPr>
            <p:ph idx="1" type="body"/>
          </p:nvPr>
        </p:nvSpPr>
        <p:spPr>
          <a:xfrm>
            <a:off x="311700" y="1152475"/>
            <a:ext cx="8520600" cy="3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/>
              <a:t>Two-year commitment: chair-elect becomes chair after one year.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"/>
              <a:t>As chair-elect you will: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Co-organize SAS SIG activities for the 2023 meeting with chair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Stand in for chair if necessary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"/>
              <a:t>As chair you will: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Attend and advocate for SAS SIG sessions at the 2024 ACA planning meeting (held in 2023)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Facilitate SAS SIG activities at the 2024 meeting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"/>
              <a:t>Also, together with other members of SIG executive committee: 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Attend ACA planning session (following annual ACA meeting)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Write annual SIG report for ACA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Select Etter Student Lecture Award winner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08f0ce89c_0_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Role of the </a:t>
            </a:r>
            <a:r>
              <a:rPr lang="en"/>
              <a:t>Secretary Treasurer</a:t>
            </a:r>
            <a:endParaRPr/>
          </a:p>
        </p:txBody>
      </p:sp>
      <p:sp>
        <p:nvSpPr>
          <p:cNvPr id="87" name="Google Shape;87;g2408f0ce89c_0_22"/>
          <p:cNvSpPr txBox="1"/>
          <p:nvPr>
            <p:ph idx="1" type="body"/>
          </p:nvPr>
        </p:nvSpPr>
        <p:spPr>
          <a:xfrm>
            <a:off x="311700" y="1152475"/>
            <a:ext cx="8520600" cy="3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rPr lang="en"/>
              <a:t>Two-year commitment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lang="en"/>
              <a:t>As </a:t>
            </a:r>
            <a:r>
              <a:rPr lang="en"/>
              <a:t>Secretary Treasurer</a:t>
            </a:r>
            <a:r>
              <a:rPr lang="en"/>
              <a:t> you will: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Take meeting minutes to give to the SIG chair for their council report.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will have access to </a:t>
            </a:r>
            <a:r>
              <a:rPr lang="en"/>
              <a:t>the</a:t>
            </a:r>
            <a:r>
              <a:rPr lang="en"/>
              <a:t> Zoom recording to aid in creating the minutes.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Help </a:t>
            </a:r>
            <a:r>
              <a:rPr lang="en"/>
              <a:t>coordinate</a:t>
            </a:r>
            <a:r>
              <a:rPr lang="en"/>
              <a:t> </a:t>
            </a:r>
            <a:r>
              <a:rPr lang="en"/>
              <a:t>fundraising</a:t>
            </a:r>
            <a:r>
              <a:rPr lang="en"/>
              <a:t> for sessions and workshops.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Nominations</a:t>
            </a:r>
            <a:endParaRPr/>
          </a:p>
        </p:txBody>
      </p:sp>
      <p:sp>
        <p:nvSpPr>
          <p:cNvPr id="93" name="Google Shape;93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Nominations for Chair-elect: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???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???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Nominations for Secretary Treasurer: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???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???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>
            <p:ph type="title"/>
          </p:nvPr>
        </p:nvSpPr>
        <p:spPr>
          <a:xfrm>
            <a:off x="231000" y="106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Review SIG activities from past years</a:t>
            </a:r>
            <a:endParaRPr/>
          </a:p>
        </p:txBody>
      </p:sp>
      <p:sp>
        <p:nvSpPr>
          <p:cNvPr id="99" name="Google Shape;99;p7"/>
          <p:cNvSpPr txBox="1"/>
          <p:nvPr>
            <p:ph idx="1" type="body"/>
          </p:nvPr>
        </p:nvSpPr>
        <p:spPr>
          <a:xfrm>
            <a:off x="144925" y="737575"/>
            <a:ext cx="87594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225">
                <a:solidFill>
                  <a:srgbClr val="FF0000"/>
                </a:solidFill>
              </a:rPr>
              <a:t>EXAMPLE from SAS SIG 2021</a:t>
            </a:r>
            <a:endParaRPr b="1" sz="1225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225"/>
              <a:t>Workshops (14 attendees, 5 instructors):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Characterization of Soft Materials Via Small </a:t>
            </a:r>
            <a:br>
              <a:rPr lang="en" sz="1225"/>
            </a:br>
            <a:r>
              <a:rPr lang="en" sz="1225"/>
              <a:t>Angle Scattering: Applications of Scattering </a:t>
            </a:r>
            <a:br>
              <a:rPr lang="en" sz="1225"/>
            </a:br>
            <a:r>
              <a:rPr lang="en" sz="1225"/>
              <a:t>for Polymer Systems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Organizer: Thomas Fitzgibbons</a:t>
            </a:r>
            <a:endParaRPr sz="1225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225"/>
              <a:t>Sessions: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Mapping Free Energy Landscapes of Molecular Machines (40)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Chairs: Kara Zielinski &amp; Kevin Dalton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Evolving Enzymes (42)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Chairs: Audrey Burnim &amp; Ben Clifton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Membrane Protein Structure in Membrane and Membrane-mimic Environments (23)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Chairs: Kushol Gupta &amp; Venky Pingali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Self Assembly in Soft Matter Systems (21)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Chairs: Thomas Fitzgibbons &amp; Volker Urban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BioWAXS: Experiment &amp; Interpretation (49)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Chairs: Steve Meisburger &amp; Jochen Hub</a:t>
            </a:r>
            <a:endParaRPr sz="1225"/>
          </a:p>
        </p:txBody>
      </p:sp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616850"/>
            <a:ext cx="4278477" cy="20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/>
          <p:nvPr>
            <p:ph type="title"/>
          </p:nvPr>
        </p:nvSpPr>
        <p:spPr>
          <a:xfrm>
            <a:off x="311700" y="224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Review SIG activities from past years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6" name="Google Shape;106;p8"/>
          <p:cNvSpPr txBox="1"/>
          <p:nvPr>
            <p:ph idx="1" type="body"/>
          </p:nvPr>
        </p:nvSpPr>
        <p:spPr>
          <a:xfrm>
            <a:off x="489300" y="856925"/>
            <a:ext cx="81654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225">
                <a:solidFill>
                  <a:srgbClr val="FF0000"/>
                </a:solidFill>
              </a:rPr>
              <a:t>EXAMPLE from SAS SIG 2022</a:t>
            </a:r>
            <a:endParaRPr sz="122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225"/>
              <a:t>Workshops: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WK1: Applications of Small Angle Scattering to Structural Biology: An Introduction (14 registered)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Organizer: Michal Hammel</a:t>
            </a:r>
            <a:endParaRPr sz="1225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225"/>
              <a:t>Sessions: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25"/>
              <a:buChar char="-"/>
            </a:pPr>
            <a:r>
              <a:rPr lang="en" sz="1225" strike="sngStrike"/>
              <a:t>Better Understanding Semicrystalline Polymers using complementary structure methods</a:t>
            </a:r>
            <a:endParaRPr sz="1225" strike="sngStrike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 strike="sngStrike"/>
              <a:t>Chairs: Tom Fitzgibbons</a:t>
            </a:r>
            <a:endParaRPr sz="1225" strike="sngStrike"/>
          </a:p>
          <a:p>
            <a:pPr indent="-3063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John Spence Memorial Session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Chairs: Richard Kirian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Scanning Imaging and Tomography Based on Scattering Contrast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Chairs: Lin Yang &amp; Masa Fukuto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Time-resolved Structural Dynamics and Kinetic Processes (Hybrid)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Chairs: Tom Grant, Venky Pingali, &amp; Wellington Leite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Frontiers in SAS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Chairs: Jesse Hopkins &amp; Max Watkins</a:t>
            </a:r>
            <a:endParaRPr sz="1225"/>
          </a:p>
          <a:p>
            <a:pPr indent="-30638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Phase separation and aggregation of bimolecular systems and intrinsically disordered proteins</a:t>
            </a:r>
            <a:endParaRPr sz="1225"/>
          </a:p>
          <a:p>
            <a:pPr indent="-30638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25"/>
              <a:buChar char="-"/>
            </a:pPr>
            <a:r>
              <a:rPr lang="en" sz="1225"/>
              <a:t>Chairs: Richard Gillilan &amp; Yun Liu</a:t>
            </a:r>
            <a:endParaRPr sz="122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Review of Awards at SIG Sponsored Sessions</a:t>
            </a:r>
            <a:endParaRPr/>
          </a:p>
        </p:txBody>
      </p:sp>
      <p:sp>
        <p:nvSpPr>
          <p:cNvPr id="112" name="Google Shape;112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Example from 2022 SAS SIG</a:t>
            </a:r>
            <a:endParaRPr b="1" sz="2100">
              <a:solidFill>
                <a:srgbClr val="FF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Judith Flippen Anderson Memorial Lecture Award </a:t>
            </a:r>
            <a:endParaRPr sz="21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Sponsored by Structural Dynamics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Session: Time-resolved Structural Dynamics and Kinetic Processes </a:t>
            </a:r>
            <a:endParaRPr sz="17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Etter Student Lecturer Award (SAS SIG)</a:t>
            </a:r>
            <a:endParaRPr sz="21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Session: Phase separation and aggregation of bimolecular systems and intrinsically disordered proteins</a:t>
            </a:r>
            <a:endParaRPr sz="17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Etter Student Lecturer Award (Powder SIG)</a:t>
            </a:r>
            <a:endParaRPr sz="21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Session: Time-resolved Structural Dynamics and Kinetic Processes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