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61" r:id="rId2"/>
    <p:sldId id="257" r:id="rId3"/>
    <p:sldId id="363" r:id="rId4"/>
    <p:sldId id="383" r:id="rId5"/>
    <p:sldId id="375" r:id="rId6"/>
    <p:sldId id="393" r:id="rId7"/>
    <p:sldId id="409" r:id="rId8"/>
    <p:sldId id="392" r:id="rId9"/>
    <p:sldId id="364" r:id="rId10"/>
    <p:sldId id="274" r:id="rId11"/>
    <p:sldId id="365" r:id="rId12"/>
    <p:sldId id="398" r:id="rId13"/>
    <p:sldId id="405" r:id="rId14"/>
    <p:sldId id="410" r:id="rId15"/>
    <p:sldId id="408" r:id="rId16"/>
    <p:sldId id="367"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ADE"/>
    <a:srgbClr val="D7BBE3"/>
    <a:srgbClr val="D778E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0BAB86FE-5F55-4548-AED5-DC6F127CF0AB}" type="slidenum">
              <a:rPr lang="en-US"/>
              <a:pPr>
                <a:defRPr/>
              </a:pPr>
              <a:t>‹#›</a:t>
            </a:fld>
            <a:endParaRPr lang="en-US"/>
          </a:p>
        </p:txBody>
      </p:sp>
    </p:spTree>
    <p:extLst>
      <p:ext uri="{BB962C8B-B14F-4D97-AF65-F5344CB8AC3E}">
        <p14:creationId xmlns:p14="http://schemas.microsoft.com/office/powerpoint/2010/main" val="905706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 trace the origins of what is now called Structural Biology to 1927, when J D Bernal and W T Astbury were about to leave the Royal Institution laboratory of W H Bragg (the father) and embark on their own careers. They had agreed: Astbury would do fibers and Bernal crystals of biological molecules.</a:t>
            </a:r>
          </a:p>
          <a:p>
            <a:r>
              <a:rPr lang="en-US">
                <a:latin typeface="Arial" charset="0"/>
                <a:ea typeface="ＭＳ Ｐゴシック" charset="0"/>
                <a:cs typeface="ＭＳ Ｐゴシック" charset="0"/>
              </a:rPr>
              <a:t>No celebrations yet mark this 1927 event unlike the anniversaries of my January, 1927 birth,</a:t>
            </a: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50C592-2D08-A042-A41A-9F0A044064BA}"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2EC680-9E8A-4741-A66F-8F1ECDD8C6A4}" type="slidenum">
              <a:rPr lang="en-US" sz="1200"/>
              <a:pPr/>
              <a:t>10</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He was using the science of x-ray crystallography he had invented in 1912 with his eponymous law. This was while he was a research student at the Cambridge University Cavendish Laboratory at the age of 22. </a:t>
            </a:r>
          </a:p>
          <a:p>
            <a:pPr eaLnBrk="1" hangingPunct="1"/>
            <a:r>
              <a:rPr lang="en-US" dirty="0">
                <a:latin typeface="Arial" charset="0"/>
                <a:ea typeface="ＭＳ Ｐゴシック" charset="0"/>
                <a:cs typeface="ＭＳ Ｐゴシック" charset="0"/>
              </a:rPr>
              <a:t>Notable (beside Bragg) are C.T.R. Wilson (cloud chamber), J.J. Thomson (scattering amplitude of the electron), and R.W. James (</a:t>
            </a:r>
            <a:r>
              <a:rPr lang="en-US" dirty="0" err="1">
                <a:latin typeface="Arial" charset="0"/>
                <a:ea typeface="ＭＳ Ｐゴシック" charset="0"/>
                <a:cs typeface="ＭＳ Ｐゴシック" charset="0"/>
              </a:rPr>
              <a:t>Shackleton</a:t>
            </a:r>
            <a:r>
              <a:rPr lang="en-US" dirty="0">
                <a:latin typeface="Arial" charset="0"/>
                <a:ea typeface="ＭＳ Ｐゴシック" charset="0"/>
                <a:cs typeface="ＭＳ Ｐゴシック" charset="0"/>
              </a:rPr>
              <a:t> expedition physicist 1914; author, </a:t>
            </a:r>
            <a:r>
              <a:rPr lang="en-US" i="1" dirty="0">
                <a:latin typeface="Arial" charset="0"/>
                <a:ea typeface="ＭＳ Ｐゴシック" charset="0"/>
                <a:cs typeface="ＭＳ Ｐゴシック" charset="0"/>
              </a:rPr>
              <a:t>Optical Principles of X-Ray Diffraction</a:t>
            </a:r>
            <a:r>
              <a:rPr lang="en-US" dirty="0">
                <a:latin typeface="Arial" charset="0"/>
                <a:ea typeface="ＭＳ Ｐゴシック" charset="0"/>
                <a:cs typeface="ＭＳ Ｐゴシック" charset="0"/>
              </a:rPr>
              <a:t>, 1948, the x-ray Bible; Ph.D. mentor of Aaron Klug in Cape Town).</a:t>
            </a: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Pauling had solved his first x-ray crystal structure in 1923, at the age of 22, while a first year graduate student at Caltech, just a decade after W L Bragg had solved the first crystal structures, the alkali halides.</a:t>
            </a:r>
          </a:p>
          <a:p>
            <a:r>
              <a:rPr lang="en-US">
                <a:latin typeface="Arial" charset="0"/>
                <a:ea typeface="ＭＳ Ｐゴシック" charset="0"/>
                <a:cs typeface="ＭＳ Ｐゴシック" charset="0"/>
              </a:rPr>
              <a:t>(See slide 11 for names.  W.L. Bragg is in the 2</a:t>
            </a:r>
            <a:r>
              <a:rPr lang="en-US" baseline="30000">
                <a:latin typeface="Arial" charset="0"/>
                <a:ea typeface="ＭＳ Ｐゴシック" charset="0"/>
                <a:cs typeface="ＭＳ Ｐゴシック" charset="0"/>
              </a:rPr>
              <a:t>nd</a:t>
            </a:r>
            <a:r>
              <a:rPr lang="en-US">
                <a:latin typeface="Arial" charset="0"/>
                <a:ea typeface="ＭＳ Ｐゴシック" charset="0"/>
                <a:cs typeface="ＭＳ Ｐゴシック" charset="0"/>
              </a:rPr>
              <a:t>  row, far left.)</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46E726-2489-DC4A-B549-1CCC965579C9}"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Pauling's visit to England (just before the Solvay Conference) may have sparked his interest in the silicates, which were puzzling Bragg since the early 20s. </a:t>
            </a:r>
          </a:p>
          <a:p>
            <a:r>
              <a:rPr lang="en-US">
                <a:latin typeface="Arial" charset="0"/>
                <a:ea typeface="ＭＳ Ｐゴシック" charset="0"/>
                <a:cs typeface="ＭＳ Ｐゴシック" charset="0"/>
              </a:rPr>
              <a:t>(Photo of W.L. Bragg)</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1F1535-9F1B-3647-9E79-0F254AC1F472}"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1928, Pauling published his Coordination Theory of the Structure of Ionic Crystals, which to Bragg's chagrin, made sense of the silicate complexities with five simple rules. </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DFCDC9-DCE0-134A-A54B-4F2F40DBC58C}"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Bragg, in his 1937 book on mineral structure, acknowledged that Pauling's electrostatic valence rule "may be termed the cardinal principle of mineral chemistry". But in 1953, the chagrin Bragg still felt about Pauling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oneupmanship influenced the way the double helical structure of DNA was revealed – but that is later in my story.   </a:t>
            </a:r>
          </a:p>
          <a:p>
            <a:endParaRPr lang="en-US">
              <a:latin typeface="Arial" charset="0"/>
              <a:ea typeface="ＭＳ Ｐゴシック" charset="0"/>
              <a:cs typeface="ＭＳ Ｐゴシック"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110916-0E52-2B4C-B303-79869D0B22BA}"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a:latin typeface="Arial" charset="0"/>
                <a:ea typeface="ＭＳ Ｐゴシック" charset="0"/>
                <a:cs typeface="ＭＳ Ｐゴシック" charset="0"/>
              </a:rPr>
              <a:t>This 1938 Faraday Society Lecture by W T Astbury summarizes his research in the Department of Textile Industries since he was appointed Lecturer in Textile Physics in 1928. Patterson</a:t>
            </a:r>
            <a:r>
              <a:rPr lang="ja-JP" altLang="en-US" sz="1600" b="1">
                <a:latin typeface="Arial" charset="0"/>
                <a:ea typeface="ＭＳ Ｐゴシック" charset="0"/>
                <a:cs typeface="ＭＳ Ｐゴシック" charset="0"/>
              </a:rPr>
              <a:t>’</a:t>
            </a:r>
            <a:r>
              <a:rPr lang="en-US" altLang="ja-JP" sz="1600" b="1">
                <a:latin typeface="Arial" charset="0"/>
                <a:ea typeface="ＭＳ Ｐゴシック" charset="0"/>
                <a:cs typeface="ＭＳ Ｐゴシック" charset="0"/>
              </a:rPr>
              <a:t>s limerick give a light hearted introduction to the enthusiasm with which Astbury approached the study of fibrous proteins.   </a:t>
            </a:r>
            <a:endParaRPr lang="en-US" sz="1600" b="1">
              <a:latin typeface="Arial" charset="0"/>
              <a:ea typeface="ＭＳ Ｐゴシック" charset="0"/>
              <a:cs typeface="ＭＳ Ｐゴシック"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7F6D8-8B7E-834A-B96E-72F6BBB3FFFD}"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E4E715-9E30-7D4D-A3D9-0E48F42EB1E8}" type="slidenum">
              <a:rPr lang="en-US" sz="1200"/>
              <a:pPr/>
              <a:t>16</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b="1" dirty="0">
                <a:solidFill>
                  <a:schemeClr val="bg1"/>
                </a:solidFill>
                <a:latin typeface="Arial" charset="0"/>
                <a:ea typeface="ＭＳ Ｐゴシック" charset="0"/>
                <a:cs typeface="ＭＳ Ｐゴシック" charset="0"/>
              </a:rPr>
              <a:t>Before </a:t>
            </a:r>
            <a:r>
              <a:rPr lang="en-US" sz="1600" b="1" dirty="0" err="1">
                <a:solidFill>
                  <a:schemeClr val="bg1"/>
                </a:solidFill>
                <a:latin typeface="Arial" charset="0"/>
                <a:ea typeface="ＭＳ Ｐゴシック" charset="0"/>
                <a:cs typeface="ＭＳ Ｐゴシック" charset="0"/>
              </a:rPr>
              <a:t>Astbury</a:t>
            </a:r>
            <a:r>
              <a:rPr lang="en-US" sz="1600" b="1" dirty="0">
                <a:solidFill>
                  <a:schemeClr val="bg1"/>
                </a:solidFill>
                <a:latin typeface="Arial" charset="0"/>
                <a:ea typeface="ＭＳ Ｐゴシック" charset="0"/>
                <a:cs typeface="ＭＳ Ｐゴシック" charset="0"/>
              </a:rPr>
              <a:t> left the Royal Institution in 1928, W H Bragg (the father) had asked </a:t>
            </a:r>
            <a:r>
              <a:rPr lang="en-US" sz="1600" b="1" dirty="0" err="1">
                <a:solidFill>
                  <a:schemeClr val="bg1"/>
                </a:solidFill>
                <a:latin typeface="Arial" charset="0"/>
                <a:ea typeface="ＭＳ Ｐゴシック" charset="0"/>
                <a:cs typeface="ＭＳ Ｐゴシック" charset="0"/>
              </a:rPr>
              <a:t>Astbury</a:t>
            </a:r>
            <a:r>
              <a:rPr lang="en-US" sz="1600" b="1" dirty="0">
                <a:solidFill>
                  <a:schemeClr val="bg1"/>
                </a:solidFill>
                <a:latin typeface="Arial" charset="0"/>
                <a:ea typeface="ＭＳ Ｐゴシック" charset="0"/>
                <a:cs typeface="ＭＳ Ｐゴシック" charset="0"/>
              </a:rPr>
              <a:t> to record an x-ray pattern from a human hair for a lecture on </a:t>
            </a:r>
            <a:r>
              <a:rPr lang="ja-JP" altLang="en-US" sz="1600" b="1" dirty="0">
                <a:solidFill>
                  <a:schemeClr val="bg1"/>
                </a:solidFill>
                <a:latin typeface="Arial" charset="0"/>
                <a:ea typeface="ＭＳ Ｐゴシック" charset="0"/>
                <a:cs typeface="ＭＳ Ｐゴシック" charset="0"/>
              </a:rPr>
              <a:t>“</a:t>
            </a:r>
            <a:r>
              <a:rPr lang="en-US" altLang="ja-JP" sz="1600" b="1" dirty="0">
                <a:solidFill>
                  <a:schemeClr val="bg1"/>
                </a:solidFill>
                <a:latin typeface="Arial" charset="0"/>
                <a:ea typeface="ＭＳ Ｐゴシック" charset="0"/>
                <a:cs typeface="ＭＳ Ｐゴシック" charset="0"/>
              </a:rPr>
              <a:t>the imperfect crystallization of common things</a:t>
            </a:r>
            <a:r>
              <a:rPr lang="ja-JP" altLang="en-US" sz="1600" b="1" dirty="0">
                <a:solidFill>
                  <a:schemeClr val="bg1"/>
                </a:solidFill>
                <a:latin typeface="Arial" charset="0"/>
                <a:ea typeface="ＭＳ Ｐゴシック" charset="0"/>
                <a:cs typeface="ＭＳ Ｐゴシック" charset="0"/>
              </a:rPr>
              <a:t>”</a:t>
            </a:r>
            <a:r>
              <a:rPr lang="en-US" altLang="ja-JP" sz="1600" b="1" dirty="0">
                <a:solidFill>
                  <a:schemeClr val="bg1"/>
                </a:solidFill>
                <a:latin typeface="Arial" charset="0"/>
                <a:ea typeface="ＭＳ Ｐゴシック" charset="0"/>
                <a:cs typeface="ＭＳ Ｐゴシック" charset="0"/>
              </a:rPr>
              <a:t>. This focused the direction of </a:t>
            </a:r>
            <a:r>
              <a:rPr lang="en-US" altLang="ja-JP" sz="1600" b="1" dirty="0" err="1">
                <a:solidFill>
                  <a:schemeClr val="bg1"/>
                </a:solidFill>
                <a:latin typeface="Arial" charset="0"/>
                <a:ea typeface="ＭＳ Ｐゴシック" charset="0"/>
                <a:cs typeface="ＭＳ Ｐゴシック" charset="0"/>
              </a:rPr>
              <a:t>Astbury</a:t>
            </a:r>
            <a:r>
              <a:rPr lang="ja-JP" altLang="en-US" sz="1600" b="1" dirty="0">
                <a:solidFill>
                  <a:schemeClr val="bg1"/>
                </a:solidFill>
                <a:latin typeface="Arial" charset="0"/>
                <a:ea typeface="ＭＳ Ｐゴシック" charset="0"/>
                <a:cs typeface="ＭＳ Ｐゴシック" charset="0"/>
              </a:rPr>
              <a:t>’</a:t>
            </a:r>
            <a:r>
              <a:rPr lang="en-US" altLang="ja-JP" sz="1600" b="1" dirty="0">
                <a:solidFill>
                  <a:schemeClr val="bg1"/>
                </a:solidFill>
                <a:latin typeface="Arial" charset="0"/>
                <a:ea typeface="ＭＳ Ｐゴシック" charset="0"/>
                <a:cs typeface="ＭＳ Ｐゴシック" charset="0"/>
              </a:rPr>
              <a:t>s career on fiber diffraction. He recorded his most treasured alpha keratin fiber pattern in 1958 – 30 years after he started in Leeds – from a lock of Mozart</a:t>
            </a:r>
            <a:r>
              <a:rPr lang="ja-JP" altLang="en-US" sz="1600" b="1" dirty="0">
                <a:solidFill>
                  <a:schemeClr val="bg1"/>
                </a:solidFill>
                <a:latin typeface="Arial" charset="0"/>
                <a:ea typeface="ＭＳ Ｐゴシック" charset="0"/>
                <a:cs typeface="ＭＳ Ｐゴシック" charset="0"/>
              </a:rPr>
              <a:t>’</a:t>
            </a:r>
            <a:r>
              <a:rPr lang="en-US" altLang="ja-JP" sz="1600" b="1" dirty="0">
                <a:solidFill>
                  <a:schemeClr val="bg1"/>
                </a:solidFill>
                <a:latin typeface="Arial" charset="0"/>
                <a:ea typeface="ＭＳ Ｐゴシック" charset="0"/>
                <a:cs typeface="ＭＳ Ｐゴシック" charset="0"/>
              </a:rPr>
              <a:t>s hair. (His enthusiasm about this pattern stemmed from his passion for Mozart</a:t>
            </a:r>
            <a:r>
              <a:rPr lang="ja-JP" altLang="en-US" sz="1600" b="1" dirty="0">
                <a:solidFill>
                  <a:schemeClr val="bg1"/>
                </a:solidFill>
                <a:latin typeface="Arial" charset="0"/>
                <a:ea typeface="ＭＳ Ｐゴシック" charset="0"/>
                <a:cs typeface="ＭＳ Ｐゴシック" charset="0"/>
              </a:rPr>
              <a:t>’</a:t>
            </a:r>
            <a:r>
              <a:rPr lang="en-US" altLang="ja-JP" sz="1600" b="1" dirty="0">
                <a:solidFill>
                  <a:schemeClr val="bg1"/>
                </a:solidFill>
                <a:latin typeface="Arial" charset="0"/>
                <a:ea typeface="ＭＳ Ｐゴシック" charset="0"/>
                <a:cs typeface="ＭＳ Ｐゴシック" charset="0"/>
              </a:rPr>
              <a:t>s music.) </a:t>
            </a:r>
            <a:r>
              <a:rPr lang="en-US" altLang="ja-JP" sz="1600" b="1" dirty="0" err="1">
                <a:solidFill>
                  <a:schemeClr val="bg1"/>
                </a:solidFill>
                <a:latin typeface="Arial" charset="0"/>
                <a:ea typeface="ＭＳ Ｐゴシック" charset="0"/>
                <a:cs typeface="ＭＳ Ｐゴシック" charset="0"/>
              </a:rPr>
              <a:t>Astbury</a:t>
            </a:r>
            <a:r>
              <a:rPr lang="ja-JP" altLang="en-US" sz="1600" b="1" dirty="0">
                <a:solidFill>
                  <a:schemeClr val="bg1"/>
                </a:solidFill>
                <a:latin typeface="Arial" charset="0"/>
                <a:ea typeface="ＭＳ Ｐゴシック" charset="0"/>
                <a:cs typeface="ＭＳ Ｐゴシック" charset="0"/>
              </a:rPr>
              <a:t>’</a:t>
            </a:r>
            <a:r>
              <a:rPr lang="en-US" altLang="ja-JP" sz="1600" b="1" dirty="0">
                <a:solidFill>
                  <a:schemeClr val="bg1"/>
                </a:solidFill>
                <a:latin typeface="Arial" charset="0"/>
                <a:ea typeface="ＭＳ Ｐゴシック" charset="0"/>
                <a:cs typeface="ＭＳ Ｐゴシック" charset="0"/>
              </a:rPr>
              <a:t>s diagnostics of the alpha keratin class of proteins are the 10A spacing equatorial and 5.15A </a:t>
            </a:r>
            <a:r>
              <a:rPr lang="en-US" altLang="ja-JP" sz="1600" b="1" dirty="0" err="1">
                <a:solidFill>
                  <a:schemeClr val="bg1"/>
                </a:solidFill>
                <a:latin typeface="Arial" charset="0"/>
                <a:ea typeface="ＭＳ Ｐゴシック" charset="0"/>
                <a:cs typeface="ＭＳ Ｐゴシック" charset="0"/>
              </a:rPr>
              <a:t>meridional</a:t>
            </a:r>
            <a:r>
              <a:rPr lang="en-US" altLang="ja-JP" sz="1600" b="1" dirty="0">
                <a:solidFill>
                  <a:schemeClr val="bg1"/>
                </a:solidFill>
                <a:latin typeface="Arial" charset="0"/>
                <a:ea typeface="ＭＳ Ｐゴシック" charset="0"/>
                <a:cs typeface="ＭＳ Ｐゴシック" charset="0"/>
              </a:rPr>
              <a:t> x-ray reflections. His 5.15 </a:t>
            </a:r>
            <a:r>
              <a:rPr lang="en-US" altLang="ja-JP" sz="1600" b="1" dirty="0" err="1">
                <a:solidFill>
                  <a:schemeClr val="bg1"/>
                </a:solidFill>
                <a:latin typeface="Arial" charset="0"/>
                <a:ea typeface="ＭＳ Ｐゴシック" charset="0"/>
                <a:cs typeface="ＭＳ Ｐゴシック" charset="0"/>
              </a:rPr>
              <a:t>meridional</a:t>
            </a:r>
            <a:r>
              <a:rPr lang="en-US" altLang="ja-JP" sz="1600" b="1" dirty="0">
                <a:solidFill>
                  <a:schemeClr val="bg1"/>
                </a:solidFill>
                <a:latin typeface="Arial" charset="0"/>
                <a:ea typeface="ＭＳ Ｐゴシック" charset="0"/>
                <a:cs typeface="ＭＳ Ｐゴシック" charset="0"/>
              </a:rPr>
              <a:t> spot led Bragg astray in 1950 and also influenced the way the DNA double helix was revealed. (More later)  </a:t>
            </a:r>
            <a:endParaRPr lang="en-US" sz="1600" b="1" dirty="0">
              <a:solidFill>
                <a:schemeClr val="bg1"/>
              </a:solidFill>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59CBE2-62C2-5046-89A4-A0F03D0AF378}" type="slidenum">
              <a:rPr lang="en-US" sz="1200"/>
              <a:pPr/>
              <a:t>2</a:t>
            </a:fld>
            <a:endParaRPr lang="en-US"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Lindbergh's May 1927 flight across the Atlantic,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and the October, 1927 Solvay Conference, which marked the birth of the new Quantum Theory.</a:t>
            </a:r>
          </a:p>
          <a:p>
            <a:r>
              <a:rPr lang="en-US">
                <a:latin typeface="Arial" charset="0"/>
                <a:ea typeface="ＭＳ Ｐゴシック" charset="0"/>
                <a:cs typeface="ＭＳ Ｐゴシック" charset="0"/>
              </a:rPr>
              <a:t>(See slide 69 for names of attendees.)</a:t>
            </a: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06E340-F702-364E-B427-13E99587C1F8}"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Einstein didn't like its probabilities and uncertainties. "God doesn't play dice" he said. Bohr replied: "Einstein, stop telling God what to do".</a:t>
            </a:r>
          </a:p>
          <a:p>
            <a:r>
              <a:rPr lang="en-US">
                <a:latin typeface="Arial" charset="0"/>
                <a:ea typeface="ＭＳ Ｐゴシック" charset="0"/>
                <a:cs typeface="ＭＳ Ｐゴシック" charset="0"/>
              </a:rPr>
              <a:t>Row 1:  A. Einstein, P. Langevin, Ch.E. Guye, C.T.R. Wilson, O.W. Richardson</a:t>
            </a:r>
          </a:p>
          <a:p>
            <a:r>
              <a:rPr lang="en-US">
                <a:latin typeface="Arial" charset="0"/>
                <a:ea typeface="ＭＳ Ｐゴシック" charset="0"/>
                <a:cs typeface="ＭＳ Ｐゴシック" charset="0"/>
              </a:rPr>
              <a:t>Row 2:  P.A.M. Dirac, A.H. Compton, L.V. De Broglie, M. Born, N. Bohr</a:t>
            </a:r>
          </a:p>
          <a:p>
            <a:r>
              <a:rPr lang="en-US">
                <a:latin typeface="Arial" charset="0"/>
                <a:ea typeface="ＭＳ Ｐゴシック" charset="0"/>
                <a:cs typeface="ＭＳ Ｐゴシック" charset="0"/>
              </a:rPr>
              <a:t>Row 3:  Th. De Donder, E. Schroedinger, E. Verschaffelt, W. Pauli, W. Heisenberg, R.H. Fowler, L. Brillouin</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A87A8C-5221-4041-99A8-B870984D2363}"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Linus Pauling liked the new Quantum Mechanics. He had just spent two years mostly in Munich and visiting Gottingen, Copenhagen and  Zurich</a:t>
            </a:r>
          </a:p>
          <a:p>
            <a:endParaRPr lang="en-US">
              <a:latin typeface="Arial" charset="0"/>
              <a:ea typeface="ＭＳ Ｐゴシック" charset="0"/>
              <a:cs typeface="ＭＳ Ｐゴシック"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BC508B-8C6D-FC44-A872-0D49333C3363}"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to learn what Schrodinger, Pauli, Heisenberg, Dirac and other pioneers of the new quantum mechanics were up to.</a:t>
            </a:r>
          </a:p>
          <a:p>
            <a:r>
              <a:rPr lang="en-US" dirty="0">
                <a:latin typeface="Arial" charset="0"/>
                <a:ea typeface="ＭＳ Ｐゴシック" charset="0"/>
                <a:cs typeface="ＭＳ Ｐゴシック" charset="0"/>
              </a:rPr>
              <a:t>Row 1:  A. Einstein, P. </a:t>
            </a:r>
            <a:r>
              <a:rPr lang="en-US" dirty="0" err="1">
                <a:latin typeface="Arial" charset="0"/>
                <a:ea typeface="ＭＳ Ｐゴシック" charset="0"/>
                <a:cs typeface="ＭＳ Ｐゴシック" charset="0"/>
              </a:rPr>
              <a:t>Langevin</a:t>
            </a:r>
            <a:r>
              <a:rPr lang="en-US" dirty="0">
                <a:latin typeface="Arial" charset="0"/>
                <a:ea typeface="ＭＳ Ｐゴシック" charset="0"/>
                <a:cs typeface="ＭＳ Ｐゴシック" charset="0"/>
              </a:rPr>
              <a:t>, Ch.E. </a:t>
            </a:r>
            <a:r>
              <a:rPr lang="en-US" dirty="0" err="1">
                <a:latin typeface="Arial" charset="0"/>
                <a:ea typeface="ＭＳ Ｐゴシック" charset="0"/>
                <a:cs typeface="ＭＳ Ｐゴシック" charset="0"/>
              </a:rPr>
              <a:t>Guye</a:t>
            </a:r>
            <a:r>
              <a:rPr lang="en-US" dirty="0">
                <a:latin typeface="Arial" charset="0"/>
                <a:ea typeface="ＭＳ Ｐゴシック" charset="0"/>
                <a:cs typeface="ＭＳ Ｐゴシック" charset="0"/>
              </a:rPr>
              <a:t>, C.T.R. Wilson, O.W. Richardson</a:t>
            </a:r>
          </a:p>
          <a:p>
            <a:r>
              <a:rPr lang="en-US" dirty="0">
                <a:latin typeface="Arial" charset="0"/>
                <a:ea typeface="ＭＳ Ｐゴシック" charset="0"/>
                <a:cs typeface="ＭＳ Ｐゴシック" charset="0"/>
              </a:rPr>
              <a:t>Row 2:  P.A.M. Dirac, A.H. Compton, L.V. De Broglie, M. Born, N. Bohr</a:t>
            </a:r>
          </a:p>
          <a:p>
            <a:r>
              <a:rPr lang="en-US" dirty="0">
                <a:latin typeface="Arial" charset="0"/>
                <a:ea typeface="ＭＳ Ｐゴシック" charset="0"/>
                <a:cs typeface="ＭＳ Ｐゴシック" charset="0"/>
              </a:rPr>
              <a:t>Row 3:  Th. De </a:t>
            </a:r>
            <a:r>
              <a:rPr lang="en-US" dirty="0" err="1">
                <a:latin typeface="Arial" charset="0"/>
                <a:ea typeface="ＭＳ Ｐゴシック" charset="0"/>
                <a:cs typeface="ＭＳ Ｐゴシック" charset="0"/>
              </a:rPr>
              <a:t>Donder</a:t>
            </a:r>
            <a:r>
              <a:rPr lang="en-US" dirty="0">
                <a:latin typeface="Arial" charset="0"/>
                <a:ea typeface="ＭＳ Ｐゴシック" charset="0"/>
                <a:cs typeface="ＭＳ Ｐゴシック" charset="0"/>
              </a:rPr>
              <a:t>, E. </a:t>
            </a:r>
            <a:r>
              <a:rPr lang="en-US" dirty="0" err="1">
                <a:latin typeface="Arial" charset="0"/>
                <a:ea typeface="ＭＳ Ｐゴシック" charset="0"/>
                <a:cs typeface="ＭＳ Ｐゴシック" charset="0"/>
              </a:rPr>
              <a:t>Schroedinger</a:t>
            </a:r>
            <a:r>
              <a:rPr lang="en-US" dirty="0">
                <a:latin typeface="Arial" charset="0"/>
                <a:ea typeface="ＭＳ Ｐゴシック" charset="0"/>
                <a:cs typeface="ＭＳ Ｐゴシック" charset="0"/>
              </a:rPr>
              <a:t>, E. </a:t>
            </a:r>
            <a:r>
              <a:rPr lang="en-US" dirty="0" err="1">
                <a:latin typeface="Arial" charset="0"/>
                <a:ea typeface="ＭＳ Ｐゴシック" charset="0"/>
                <a:cs typeface="ＭＳ Ｐゴシック" charset="0"/>
              </a:rPr>
              <a:t>Verschaffelt</a:t>
            </a:r>
            <a:r>
              <a:rPr lang="en-US" dirty="0">
                <a:latin typeface="Arial" charset="0"/>
                <a:ea typeface="ＭＳ Ｐゴシック" charset="0"/>
                <a:cs typeface="ＭＳ Ｐゴシック" charset="0"/>
              </a:rPr>
              <a:t>, W. Pauli, W. Heisenberg, R.H. Fowler, L. </a:t>
            </a:r>
            <a:r>
              <a:rPr lang="en-US" dirty="0" err="1">
                <a:latin typeface="Arial" charset="0"/>
                <a:ea typeface="ＭＳ Ｐゴシック" charset="0"/>
                <a:cs typeface="ＭＳ Ｐゴシック" charset="0"/>
              </a:rPr>
              <a:t>Brillouin</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5F6D4C-246E-FB4B-93C9-7A688D9822B0}"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While this meeting was in progress in October, 1927, Pauling was back in Pasadena as Assistant Professor of Theoretical Chemistry and Mathematical Physics. On the way home in September, he had stopped in England to visit the Braggs.</a:t>
            </a:r>
          </a:p>
          <a:p>
            <a:r>
              <a:rPr lang="en-US">
                <a:latin typeface="Arial" charset="0"/>
                <a:ea typeface="ＭＳ Ｐゴシック" charset="0"/>
                <a:cs typeface="ＭＳ Ｐゴシック" charset="0"/>
              </a:rPr>
              <a:t>(Pauling lecturing at Cal Tech after his return from Munich in 1927.)</a:t>
            </a:r>
          </a:p>
          <a:p>
            <a:endParaRPr lang="en-US">
              <a:latin typeface="Arial" charset="0"/>
              <a:ea typeface="ＭＳ Ｐゴシック" charset="0"/>
              <a:cs typeface="ＭＳ Ｐゴシック"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A9EF9B-EF59-A348-8441-E961B4DA1A54}"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Row 1:  I. Langmuir, M. Planck, Madame Curie, H.A. Lorentz</a:t>
            </a:r>
          </a:p>
          <a:p>
            <a:r>
              <a:rPr lang="en-US">
                <a:latin typeface="Arial" charset="0"/>
                <a:ea typeface="ＭＳ Ｐゴシック" charset="0"/>
                <a:cs typeface="ＭＳ Ｐゴシック" charset="0"/>
              </a:rPr>
              <a:t>Row 2:  P. Debye, M. Knudsen, W.L. Bragg, H.A. Kramers, P.A.M. Dirac</a:t>
            </a:r>
          </a:p>
          <a:p>
            <a:r>
              <a:rPr lang="en-US">
                <a:latin typeface="Arial" charset="0"/>
                <a:ea typeface="ＭＳ Ｐゴシック" charset="0"/>
                <a:cs typeface="ＭＳ Ｐゴシック" charset="0"/>
              </a:rPr>
              <a:t>Row 3:  A. Piccard, E. Henriot, P. Ehrenfest, Ed. Herzen, Th. De Donder</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252E76-44BE-BA42-90AC-53E72D5363AB}"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1927, W L Bragg (the son) was exploring the complex and puzzling crystal structures of the silicates.</a:t>
            </a:r>
          </a:p>
          <a:p>
            <a:r>
              <a:rPr lang="en-US">
                <a:latin typeface="Arial" charset="0"/>
                <a:ea typeface="ＭＳ Ｐゴシック" charset="0"/>
                <a:cs typeface="ＭＳ Ｐゴシック" charset="0"/>
              </a:rPr>
              <a:t>M. Planck, W.L. Bragg, Madame Curie</a:t>
            </a:r>
          </a:p>
          <a:p>
            <a:endParaRPr lang="en-US">
              <a:latin typeface="Arial" charset="0"/>
              <a:ea typeface="ＭＳ Ｐゴシック" charset="0"/>
              <a:cs typeface="ＭＳ Ｐゴシック"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9132A0-E49C-404D-A45C-9FC04229B2A2}"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F2F93-B3C0-084B-8BE4-0711B449196A}" type="slidenum">
              <a:rPr lang="en-US"/>
              <a:pPr>
                <a:defRPr/>
              </a:pPr>
              <a:t>‹#›</a:t>
            </a:fld>
            <a:endParaRPr lang="en-US"/>
          </a:p>
        </p:txBody>
      </p:sp>
    </p:spTree>
    <p:extLst>
      <p:ext uri="{BB962C8B-B14F-4D97-AF65-F5344CB8AC3E}">
        <p14:creationId xmlns:p14="http://schemas.microsoft.com/office/powerpoint/2010/main" val="140878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16CE5-5E40-1442-9D77-1ABE94281B85}" type="slidenum">
              <a:rPr lang="en-US"/>
              <a:pPr>
                <a:defRPr/>
              </a:pPr>
              <a:t>‹#›</a:t>
            </a:fld>
            <a:endParaRPr lang="en-US"/>
          </a:p>
        </p:txBody>
      </p:sp>
    </p:spTree>
    <p:extLst>
      <p:ext uri="{BB962C8B-B14F-4D97-AF65-F5344CB8AC3E}">
        <p14:creationId xmlns:p14="http://schemas.microsoft.com/office/powerpoint/2010/main" val="37384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60763-76AB-5542-B363-DF0575229F8D}" type="slidenum">
              <a:rPr lang="en-US"/>
              <a:pPr>
                <a:defRPr/>
              </a:pPr>
              <a:t>‹#›</a:t>
            </a:fld>
            <a:endParaRPr lang="en-US"/>
          </a:p>
        </p:txBody>
      </p:sp>
    </p:spTree>
    <p:extLst>
      <p:ext uri="{BB962C8B-B14F-4D97-AF65-F5344CB8AC3E}">
        <p14:creationId xmlns:p14="http://schemas.microsoft.com/office/powerpoint/2010/main" val="25534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4F203-FCCC-C648-9DEE-0111D4AE174F}" type="slidenum">
              <a:rPr lang="en-US"/>
              <a:pPr>
                <a:defRPr/>
              </a:pPr>
              <a:t>‹#›</a:t>
            </a:fld>
            <a:endParaRPr lang="en-US"/>
          </a:p>
        </p:txBody>
      </p:sp>
    </p:spTree>
    <p:extLst>
      <p:ext uri="{BB962C8B-B14F-4D97-AF65-F5344CB8AC3E}">
        <p14:creationId xmlns:p14="http://schemas.microsoft.com/office/powerpoint/2010/main" val="115035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362C32-F5E7-F948-8FBF-764588398F4D}" type="slidenum">
              <a:rPr lang="en-US"/>
              <a:pPr>
                <a:defRPr/>
              </a:pPr>
              <a:t>‹#›</a:t>
            </a:fld>
            <a:endParaRPr lang="en-US"/>
          </a:p>
        </p:txBody>
      </p:sp>
    </p:spTree>
    <p:extLst>
      <p:ext uri="{BB962C8B-B14F-4D97-AF65-F5344CB8AC3E}">
        <p14:creationId xmlns:p14="http://schemas.microsoft.com/office/powerpoint/2010/main" val="236276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7A5EC3-9FE9-6941-8441-90CC29C815DF}" type="slidenum">
              <a:rPr lang="en-US"/>
              <a:pPr>
                <a:defRPr/>
              </a:pPr>
              <a:t>‹#›</a:t>
            </a:fld>
            <a:endParaRPr lang="en-US"/>
          </a:p>
        </p:txBody>
      </p:sp>
    </p:spTree>
    <p:extLst>
      <p:ext uri="{BB962C8B-B14F-4D97-AF65-F5344CB8AC3E}">
        <p14:creationId xmlns:p14="http://schemas.microsoft.com/office/powerpoint/2010/main" val="416455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77701F-4D64-3843-B8DB-04F55CC4093C}" type="slidenum">
              <a:rPr lang="en-US"/>
              <a:pPr>
                <a:defRPr/>
              </a:pPr>
              <a:t>‹#›</a:t>
            </a:fld>
            <a:endParaRPr lang="en-US"/>
          </a:p>
        </p:txBody>
      </p:sp>
    </p:spTree>
    <p:extLst>
      <p:ext uri="{BB962C8B-B14F-4D97-AF65-F5344CB8AC3E}">
        <p14:creationId xmlns:p14="http://schemas.microsoft.com/office/powerpoint/2010/main" val="393645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A1B989-458B-3C44-839D-510045AEC457}" type="slidenum">
              <a:rPr lang="en-US"/>
              <a:pPr>
                <a:defRPr/>
              </a:pPr>
              <a:t>‹#›</a:t>
            </a:fld>
            <a:endParaRPr lang="en-US"/>
          </a:p>
        </p:txBody>
      </p:sp>
    </p:spTree>
    <p:extLst>
      <p:ext uri="{BB962C8B-B14F-4D97-AF65-F5344CB8AC3E}">
        <p14:creationId xmlns:p14="http://schemas.microsoft.com/office/powerpoint/2010/main" val="373335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1BD84-C52E-3E48-B625-D16A7F720C83}" type="slidenum">
              <a:rPr lang="en-US"/>
              <a:pPr>
                <a:defRPr/>
              </a:pPr>
              <a:t>‹#›</a:t>
            </a:fld>
            <a:endParaRPr lang="en-US"/>
          </a:p>
        </p:txBody>
      </p:sp>
    </p:spTree>
    <p:extLst>
      <p:ext uri="{BB962C8B-B14F-4D97-AF65-F5344CB8AC3E}">
        <p14:creationId xmlns:p14="http://schemas.microsoft.com/office/powerpoint/2010/main" val="47723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65D226-28CB-EE49-8E19-91E6E7D4FDF3}" type="slidenum">
              <a:rPr lang="en-US"/>
              <a:pPr>
                <a:defRPr/>
              </a:pPr>
              <a:t>‹#›</a:t>
            </a:fld>
            <a:endParaRPr lang="en-US"/>
          </a:p>
        </p:txBody>
      </p:sp>
    </p:spTree>
    <p:extLst>
      <p:ext uri="{BB962C8B-B14F-4D97-AF65-F5344CB8AC3E}">
        <p14:creationId xmlns:p14="http://schemas.microsoft.com/office/powerpoint/2010/main" val="266268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29B58B-1FDB-C844-9E51-B48D042E9B73}" type="slidenum">
              <a:rPr lang="en-US"/>
              <a:pPr>
                <a:defRPr/>
              </a:pPr>
              <a:t>‹#›</a:t>
            </a:fld>
            <a:endParaRPr lang="en-US"/>
          </a:p>
        </p:txBody>
      </p:sp>
    </p:spTree>
    <p:extLst>
      <p:ext uri="{BB962C8B-B14F-4D97-AF65-F5344CB8AC3E}">
        <p14:creationId xmlns:p14="http://schemas.microsoft.com/office/powerpoint/2010/main" val="524242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 charset="0"/>
                <a:ea typeface="ＭＳ Ｐゴシック" pitchFamily="1" charset="-128"/>
                <a:cs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 charset="0"/>
                <a:ea typeface="ＭＳ Ｐゴシック" pitchFamily="1" charset="-128"/>
                <a:cs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4395B582-D617-E34A-9531-924E6F507FB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eaLnBrk="1" hangingPunct="1">
              <a:defRPr/>
            </a:pPr>
            <a:r>
              <a:rPr lang="en-US" sz="5400" b="1">
                <a:solidFill>
                  <a:srgbClr val="000000"/>
                </a:solidFill>
                <a:latin typeface="Capitals" charset="0"/>
                <a:ea typeface="ＭＳ Ｐゴシック" charset="0"/>
                <a:cs typeface="Capitals" charset="0"/>
              </a:rPr>
              <a:t>Origins </a:t>
            </a:r>
            <a:br>
              <a:rPr lang="en-US" sz="5400" b="1">
                <a:solidFill>
                  <a:srgbClr val="000000"/>
                </a:solidFill>
                <a:latin typeface="Capitals" charset="0"/>
                <a:ea typeface="ＭＳ Ｐゴシック" charset="0"/>
                <a:cs typeface="Capitals" charset="0"/>
              </a:rPr>
            </a:br>
            <a:r>
              <a:rPr lang="en-US" sz="5400" b="1">
                <a:solidFill>
                  <a:srgbClr val="000000"/>
                </a:solidFill>
                <a:latin typeface="Capitals" charset="0"/>
                <a:ea typeface="ＭＳ Ｐゴシック" charset="0"/>
                <a:cs typeface="Capitals" charset="0"/>
              </a:rPr>
              <a:t>of </a:t>
            </a:r>
            <a:br>
              <a:rPr lang="en-US" sz="5400" b="1">
                <a:solidFill>
                  <a:srgbClr val="000000"/>
                </a:solidFill>
                <a:latin typeface="Capitals" charset="0"/>
                <a:ea typeface="ＭＳ Ｐゴシック" charset="0"/>
                <a:cs typeface="Capitals" charset="0"/>
              </a:rPr>
            </a:br>
            <a:r>
              <a:rPr lang="en-US" sz="5400" b="1">
                <a:solidFill>
                  <a:srgbClr val="000000"/>
                </a:solidFill>
                <a:latin typeface="Capitals" charset="0"/>
                <a:ea typeface="ＭＳ Ｐゴシック" charset="0"/>
                <a:cs typeface="Capitals" charset="0"/>
              </a:rPr>
              <a:t>Structural Biology</a:t>
            </a:r>
            <a:r>
              <a:rPr lang="en-US" b="1">
                <a:solidFill>
                  <a:srgbClr val="000000"/>
                </a:solidFill>
                <a:latin typeface="Capitals" charset="0"/>
                <a:ea typeface="ＭＳ Ｐゴシック" charset="0"/>
                <a:cs typeface="Capitals" charset="0"/>
              </a:rPr>
              <a:t/>
            </a:r>
            <a:br>
              <a:rPr lang="en-US" b="1">
                <a:solidFill>
                  <a:srgbClr val="000000"/>
                </a:solidFill>
                <a:latin typeface="Capitals" charset="0"/>
                <a:ea typeface="ＭＳ Ｐゴシック" charset="0"/>
                <a:cs typeface="Capitals" charset="0"/>
              </a:rPr>
            </a:br>
            <a:r>
              <a:rPr lang="en-US" sz="3200" b="1">
                <a:solidFill>
                  <a:srgbClr val="000000"/>
                </a:solidFill>
                <a:latin typeface="Capitals" charset="0"/>
                <a:ea typeface="ＭＳ Ｐゴシック" charset="0"/>
                <a:cs typeface="Capitals" charset="0"/>
              </a:rPr>
              <a:t>and Trials and Errors in its History</a:t>
            </a:r>
            <a:br>
              <a:rPr lang="en-US" sz="3200" b="1">
                <a:solidFill>
                  <a:srgbClr val="000000"/>
                </a:solidFill>
                <a:latin typeface="Capitals" charset="0"/>
                <a:ea typeface="ＭＳ Ｐゴシック" charset="0"/>
                <a:cs typeface="Capitals" charset="0"/>
              </a:rPr>
            </a:br>
            <a:r>
              <a:rPr lang="en-US" sz="3200" b="1">
                <a:solidFill>
                  <a:srgbClr val="000000"/>
                </a:solidFill>
                <a:latin typeface="Capitals" charset="0"/>
                <a:ea typeface="ＭＳ Ｐゴシック" charset="0"/>
                <a:cs typeface="Capitals" charset="0"/>
              </a:rPr>
              <a:t/>
            </a:r>
            <a:br>
              <a:rPr lang="en-US" sz="3200" b="1">
                <a:solidFill>
                  <a:srgbClr val="000000"/>
                </a:solidFill>
                <a:latin typeface="Capitals" charset="0"/>
                <a:ea typeface="ＭＳ Ｐゴシック" charset="0"/>
                <a:cs typeface="Capitals" charset="0"/>
              </a:rPr>
            </a:br>
            <a:r>
              <a:rPr lang="en-US" sz="2400" b="1">
                <a:solidFill>
                  <a:srgbClr val="000000"/>
                </a:solidFill>
                <a:latin typeface="Capitals" charset="0"/>
                <a:ea typeface="ＭＳ Ｐゴシック" charset="0"/>
                <a:cs typeface="Capitals" charset="0"/>
              </a:rPr>
              <a:t>an idiosyncratic view by</a:t>
            </a:r>
            <a:br>
              <a:rPr lang="en-US" sz="2400" b="1">
                <a:solidFill>
                  <a:srgbClr val="000000"/>
                </a:solidFill>
                <a:latin typeface="Capitals" charset="0"/>
                <a:ea typeface="ＭＳ Ｐゴシック" charset="0"/>
                <a:cs typeface="Capitals" charset="0"/>
              </a:rPr>
            </a:br>
            <a:r>
              <a:rPr lang="en-US" sz="3200" b="1">
                <a:solidFill>
                  <a:srgbClr val="000000"/>
                </a:solidFill>
                <a:latin typeface="Capitals" charset="0"/>
                <a:ea typeface="ＭＳ Ｐゴシック" charset="0"/>
                <a:cs typeface="Capitals" charset="0"/>
              </a:rPr>
              <a:t>Donald Caspar</a:t>
            </a:r>
            <a:br>
              <a:rPr lang="en-US" sz="3200" b="1">
                <a:solidFill>
                  <a:srgbClr val="000000"/>
                </a:solidFill>
                <a:latin typeface="Capitals" charset="0"/>
                <a:ea typeface="ＭＳ Ｐゴシック" charset="0"/>
                <a:cs typeface="Capitals" charset="0"/>
              </a:rPr>
            </a:br>
            <a:r>
              <a:rPr lang="en-US" sz="3200" b="1">
                <a:solidFill>
                  <a:srgbClr val="000000"/>
                </a:solidFill>
                <a:latin typeface="Capitals" charset="0"/>
                <a:ea typeface="ＭＳ Ｐゴシック" charset="0"/>
                <a:cs typeface="Capitals" charset="0"/>
              </a:rPr>
              <a:t/>
            </a:r>
            <a:br>
              <a:rPr lang="en-US" sz="3200" b="1">
                <a:solidFill>
                  <a:srgbClr val="000000"/>
                </a:solidFill>
                <a:latin typeface="Capitals" charset="0"/>
                <a:ea typeface="ＭＳ Ｐゴシック" charset="0"/>
                <a:cs typeface="Capitals" charset="0"/>
              </a:rPr>
            </a:br>
            <a:r>
              <a:rPr lang="en-US" sz="1800" b="1">
                <a:solidFill>
                  <a:srgbClr val="000000"/>
                </a:solidFill>
                <a:latin typeface="Capitals" charset="0"/>
                <a:ea typeface="ＭＳ Ｐゴシック" charset="0"/>
                <a:cs typeface="Capitals" charset="0"/>
              </a:rPr>
              <a:t>American Crystallographic Association </a:t>
            </a:r>
            <a:br>
              <a:rPr lang="en-US" sz="1800" b="1">
                <a:solidFill>
                  <a:srgbClr val="000000"/>
                </a:solidFill>
                <a:latin typeface="Capitals" charset="0"/>
                <a:ea typeface="ＭＳ Ｐゴシック" charset="0"/>
                <a:cs typeface="Capitals" charset="0"/>
              </a:rPr>
            </a:br>
            <a:r>
              <a:rPr lang="en-US" sz="1800" b="1">
                <a:solidFill>
                  <a:srgbClr val="000000"/>
                </a:solidFill>
                <a:latin typeface="Capitals" charset="0"/>
                <a:ea typeface="ＭＳ Ｐゴシック" charset="0"/>
                <a:cs typeface="Capitals" charset="0"/>
              </a:rPr>
              <a:t>2012</a:t>
            </a:r>
            <a:r>
              <a:rPr lang="en-US" sz="3200" b="1">
                <a:solidFill>
                  <a:srgbClr val="000000"/>
                </a:solidFill>
                <a:latin typeface="Capitals" charset="0"/>
                <a:ea typeface="ＭＳ Ｐゴシック" charset="0"/>
                <a:cs typeface="Capitals" charset="0"/>
              </a:rPr>
              <a:t/>
            </a:r>
            <a:br>
              <a:rPr lang="en-US" sz="3200" b="1">
                <a:solidFill>
                  <a:srgbClr val="000000"/>
                </a:solidFill>
                <a:latin typeface="Capitals" charset="0"/>
                <a:ea typeface="ＭＳ Ｐゴシック" charset="0"/>
                <a:cs typeface="Capitals" charset="0"/>
              </a:rPr>
            </a:br>
            <a:endParaRPr lang="en-US" sz="3200" b="1">
              <a:solidFill>
                <a:srgbClr val="000000"/>
              </a:solidFill>
              <a:latin typeface="Capitals" charset="0"/>
              <a:ea typeface="ＭＳ Ｐゴシック" charset="0"/>
              <a:cs typeface="Capitals"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wl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488"/>
            <a:ext cx="739140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13837"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37890" name="Content Placeholder 2"/>
          <p:cNvSpPr>
            <a:spLocks noGrp="1"/>
          </p:cNvSpPr>
          <p:nvPr>
            <p:ph idx="1"/>
          </p:nvPr>
        </p:nvSpPr>
        <p:spPr/>
        <p:txBody>
          <a:bodyPr/>
          <a:lstStyle/>
          <a:p>
            <a:endParaRPr lang="en-US">
              <a:latin typeface="Arial" charset="0"/>
              <a:ea typeface="ＭＳ Ｐゴシック" charset="0"/>
              <a:cs typeface="ＭＳ Ｐゴシック" charset="0"/>
            </a:endParaRP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9600"/>
            <a:ext cx="5500688" cy="797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328613"/>
            <a:ext cx="8391525"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bragg book 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
            <a:ext cx="4876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91440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alphax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220663"/>
            <a:ext cx="5260975"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46760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olvay_conference_19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5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p:cNvPicPr>
          <p:nvPr/>
        </p:nvPicPr>
        <p:blipFill>
          <a:blip r:embed="rId3">
            <a:extLst>
              <a:ext uri="{28A0092B-C50C-407E-A947-70E740481C1C}">
                <a14:useLocalDpi xmlns:a14="http://schemas.microsoft.com/office/drawing/2010/main" val="0"/>
              </a:ext>
            </a:extLst>
          </a:blip>
          <a:srcRect t="6337" r="1588"/>
          <a:stretch>
            <a:fillRect/>
          </a:stretch>
        </p:blipFill>
        <p:spPr bwMode="auto">
          <a:xfrm>
            <a:off x="76200" y="0"/>
            <a:ext cx="8997950" cy="859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1926i.61-900w.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784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Box 3"/>
          <p:cNvSpPr txBox="1">
            <a:spLocks noChangeArrowheads="1"/>
          </p:cNvSpPr>
          <p:nvPr/>
        </p:nvSpPr>
        <p:spPr bwMode="auto">
          <a:xfrm>
            <a:off x="914400" y="565785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L. Pauling</a:t>
            </a:r>
          </a:p>
        </p:txBody>
      </p:sp>
      <p:sp>
        <p:nvSpPr>
          <p:cNvPr id="23555" name="TextBox 4"/>
          <p:cNvSpPr txBox="1">
            <a:spLocks noChangeArrowheads="1"/>
          </p:cNvSpPr>
          <p:nvPr/>
        </p:nvSpPr>
        <p:spPr bwMode="auto">
          <a:xfrm>
            <a:off x="3657600" y="5638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W. Kuhn</a:t>
            </a:r>
          </a:p>
        </p:txBody>
      </p:sp>
      <p:sp>
        <p:nvSpPr>
          <p:cNvPr id="23556" name="TextBox 5"/>
          <p:cNvSpPr txBox="1">
            <a:spLocks noChangeArrowheads="1"/>
          </p:cNvSpPr>
          <p:nvPr/>
        </p:nvSpPr>
        <p:spPr bwMode="auto">
          <a:xfrm>
            <a:off x="6019800" y="5638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W. Pauli</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3">
            <a:extLst>
              <a:ext uri="{28A0092B-C50C-407E-A947-70E740481C1C}">
                <a14:useLocalDpi xmlns:a14="http://schemas.microsoft.com/office/drawing/2010/main" val="0"/>
              </a:ext>
            </a:extLst>
          </a:blip>
          <a:srcRect t="6337" r="1588"/>
          <a:stretch>
            <a:fillRect/>
          </a:stretch>
        </p:blipFill>
        <p:spPr bwMode="auto">
          <a:xfrm>
            <a:off x="76200" y="0"/>
            <a:ext cx="8997950" cy="859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620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9677400" cy="916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1" descr="Solvay_conference_1927_Version2_2_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154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23662</TotalTime>
  <Words>918</Words>
  <Application>Microsoft Macintosh PowerPoint</Application>
  <PresentationFormat>On-screen Show (4:3)</PresentationFormat>
  <Paragraphs>51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Origins  of  Structural Biology and Trials and Errors in its History  an idiosyncratic view by Donald Caspar  American Crystallographic Association  2012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Caspar</dc:creator>
  <cp:lastModifiedBy>Virginia Pett</cp:lastModifiedBy>
  <cp:revision>104</cp:revision>
  <dcterms:created xsi:type="dcterms:W3CDTF">2012-08-01T17:57:20Z</dcterms:created>
  <dcterms:modified xsi:type="dcterms:W3CDTF">2013-12-08T18:47:25Z</dcterms:modified>
</cp:coreProperties>
</file>